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71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9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2" r:id="rId22"/>
    <p:sldId id="280" r:id="rId23"/>
    <p:sldId id="281" r:id="rId24"/>
    <p:sldId id="283" r:id="rId25"/>
    <p:sldId id="287" r:id="rId2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25" autoAdjust="0"/>
    <p:restoredTop sz="94660"/>
  </p:normalViewPr>
  <p:slideViewPr>
    <p:cSldViewPr>
      <p:cViewPr varScale="1">
        <p:scale>
          <a:sx n="65" d="100"/>
          <a:sy n="65" d="100"/>
        </p:scale>
        <p:origin x="-14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9BDB1-92DE-49AF-9A10-CA87B25C80AB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0E6AE-4850-4155-88F0-A20AC6A523CA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0E6AE-4850-4155-88F0-A20AC6A523CA}" type="slidenum">
              <a:rPr lang="th-TH" smtClean="0"/>
              <a:pPr/>
              <a:t>3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4CF63-F3FE-46AD-B031-619F82E54527}" type="datetimeFigureOut">
              <a:rPr lang="th-TH" smtClean="0"/>
              <a:pPr/>
              <a:t>25/01/55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371EE-BE84-45B8-BE5B-F145E5C33CB5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85786" y="1142984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cs typeface="Cordia New" pitchFamily="34" charset="-34"/>
              </a:rPr>
              <a:t>Ultrasonic sensor</a:t>
            </a:r>
            <a:endParaRPr lang="th-TH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0" name="Picture 2" descr="http://krunisit.rwb.ac.th/images/frame-res/ultra/ult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214686"/>
            <a:ext cx="4053840" cy="27508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การวัดระยะทางของวัตถุ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ปล่อยคลื่นเสียงช่วงความถี่คงที่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วงจรภายในทำการประมวลผลเวลาที่ส่ง-รับคลื่น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สามารถวิเคราะห์หาระยะทางได้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การวัดระยะทางของวัตถุ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ตัวอย่าง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Ultrasonic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Sensor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ชนิดหนึ่ง คลื่นเสียงมีความเร็ว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v =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343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m/s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(อุณหภูมิ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20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องศา) ประมวลผล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เวลารับ-ส่งคลื่นได้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20 ms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อยากทราบว่าวัตถุที่ตรวจจับได้อยู่ห่างจากเซ็นเซอร์เท่าไร</a:t>
            </a:r>
          </a:p>
          <a:p>
            <a:pPr marL="0" indent="0">
              <a:buNone/>
            </a:pP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s = v x t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	   = (340 m/s)x(20x10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-3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s)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	   = 6.8 m</a:t>
            </a:r>
            <a:endParaRPr lang="th-TH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การวัดระยะทางของวัตถุ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แต่เวลาที่วัดได้เป็นการส่ง – รับคลื่นได้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ดังนั้นระยะทางจริงของวัตถุ คือ</a:t>
            </a:r>
          </a:p>
          <a:p>
            <a:pPr>
              <a:buNone/>
            </a:pPr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			</a:t>
            </a:r>
            <a:r>
              <a:rPr lang="en-US" sz="4800" b="1" i="1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3.4 </a:t>
            </a:r>
            <a:r>
              <a:rPr lang="th-TH" sz="4800" b="1" i="1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เมตร</a:t>
            </a:r>
            <a:endParaRPr lang="en-US" sz="4800" b="1" i="1" u="sng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Cordia New" pitchFamily="34" charset="-34"/>
              </a:rPr>
              <a:t>ข้อจำกัด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ไม่สามารถติดตั้งได้ในที่แคบหรือภาชนะขนาดเล็ก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ไม่สามารถใช้ในภาชนะสุญญากาศได้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หลีกเลี่ยงการติดตั้ง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Ultrasonic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มากกว่าหนึ่งตัวใกล้ ๆ กัน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วัตถุนุ่ม มีผิวโค้งหรือบางมาก อาจตรวจจับได้ยาก</a:t>
            </a:r>
          </a:p>
          <a:p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krunisit.rwb.ac.th/images/frame-nxt-and-sensor.jpg"/>
          <p:cNvPicPr>
            <a:picLocks noChangeAspect="1" noChangeArrowheads="1"/>
          </p:cNvPicPr>
          <p:nvPr/>
        </p:nvPicPr>
        <p:blipFill>
          <a:blip r:embed="rId2"/>
          <a:srcRect t="3925"/>
          <a:stretch>
            <a:fillRect/>
          </a:stretch>
        </p:blipFill>
        <p:spPr bwMode="auto">
          <a:xfrm>
            <a:off x="1285852" y="1428736"/>
            <a:ext cx="6648451" cy="5429264"/>
          </a:xfrm>
          <a:prstGeom prst="rect">
            <a:avLst/>
          </a:prstGeom>
          <a:noFill/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หุ่นยนต์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Lego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Mindstorms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NXT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 descr="C:\Documents and Settings\Administrator\My Documents\My Pictures\tou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571612"/>
            <a:ext cx="3579420" cy="2428892"/>
          </a:xfrm>
          <a:prstGeom prst="rect">
            <a:avLst/>
          </a:prstGeom>
          <a:noFill/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Touch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14348" y="4071942"/>
            <a:ext cx="8229600" cy="785818"/>
          </a:xfrm>
        </p:spPr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อุปกรณ์ตรวจวัดที่ใช้ลักษณะการตอบสนองโดยการกดปุ่ม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9" name="Picture 3" descr="http://krunisit.rwb.ac.th/images/frame-res/touch/touch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5140584"/>
            <a:ext cx="5072098" cy="1717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</a:rPr>
              <a:t>การดูค่าของ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Touch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pic>
        <p:nvPicPr>
          <p:cNvPr id="27649" name="Picture 1" descr="http://krunisit.rwb.ac.th/images/frame-res/touch/touch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714488"/>
            <a:ext cx="4302636" cy="1688618"/>
          </a:xfrm>
          <a:prstGeom prst="rect">
            <a:avLst/>
          </a:prstGeom>
          <a:noFill/>
        </p:spPr>
      </p:pic>
      <p:pic>
        <p:nvPicPr>
          <p:cNvPr id="27652" name="Picture 4" descr="http://krunisit.rwb.ac.th/images/frame-res/touch/touch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4210067"/>
            <a:ext cx="4238625" cy="1790701"/>
          </a:xfrm>
          <a:prstGeom prst="rect">
            <a:avLst/>
          </a:prstGeom>
          <a:noFill/>
        </p:spPr>
      </p:pic>
      <p:sp>
        <p:nvSpPr>
          <p:cNvPr id="9" name="สี่เหลี่ยมผืนผ้า 8"/>
          <p:cNvSpPr/>
          <p:nvPr/>
        </p:nvSpPr>
        <p:spPr>
          <a:xfrm>
            <a:off x="1428728" y="3429000"/>
            <a:ext cx="6500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หากบนหน้าจอแสดงค่า 0 แปลว่า </a:t>
            </a:r>
            <a:r>
              <a:rPr lang="th-TH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Touch Sensor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ไม่ถูกกด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500166" y="6000768"/>
            <a:ext cx="6500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หากบนหน้าจอแสดงค่า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1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 แปลว่า </a:t>
            </a:r>
            <a:r>
              <a:rPr lang="th-TH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Touch Sensor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</a:rPr>
              <a:t>ถูกกด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Sound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8" cy="4757758"/>
          </a:xfrm>
        </p:spPr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ตรวจจับเสียงเป็นระดับเดซิ</a:t>
            </a:r>
            <a:r>
              <a:rPr lang="th-TH" sz="3600" dirty="0" err="1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เบล</a:t>
            </a:r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สามารถตรวจจับเสียงได้ทั้ง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dB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และ </a:t>
            </a:r>
            <a:r>
              <a:rPr lang="en-US" sz="3600" dirty="0" err="1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dBA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ตรวจจับเสียงได้สูงสุด 90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dB</a:t>
            </a:r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การอ่านค่าแสดงเป็นเปอร์เซ็นต์ (%)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31746" name="Picture 2" descr="http://krunisit.rwb.ac.th/images/frame-res/sound/s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947688"/>
            <a:ext cx="5334000" cy="3619500"/>
          </a:xfrm>
          <a:prstGeom prst="rect">
            <a:avLst/>
          </a:prstGeom>
          <a:noFill/>
        </p:spPr>
      </p:pic>
      <p:pic>
        <p:nvPicPr>
          <p:cNvPr id="31748" name="Picture 4" descr="http://krunisit.rwb.ac.th/images/frame-res/sound/s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947688"/>
            <a:ext cx="5334000" cy="3619500"/>
          </a:xfrm>
          <a:prstGeom prst="rect">
            <a:avLst/>
          </a:prstGeom>
          <a:noFill/>
        </p:spPr>
      </p:pic>
      <p:pic>
        <p:nvPicPr>
          <p:cNvPr id="31749" name="Picture 5" descr="C:\Documents and Settings\Administrator\My Documents\My Pictures\s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7388" y="1643050"/>
            <a:ext cx="3476612" cy="2746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</a:rPr>
              <a:t>ระดับเสียง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defTabSz="228600">
              <a:buNone/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</a:rPr>
              <a:t>4 - 5%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 		  - ห้องเงียบๆ</a:t>
            </a:r>
          </a:p>
          <a:p>
            <a:pPr>
              <a:buNone/>
              <a:tabLst>
                <a:tab pos="1519238" algn="l"/>
              </a:tabLst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</a:rPr>
              <a:t>5 - 10%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 	- มีเสียงคนพูดอยู่ไกลๆ</a:t>
            </a:r>
          </a:p>
          <a:p>
            <a:pPr defTabSz="280988">
              <a:buNone/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</a:rPr>
              <a:t>10 - 30%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 	  - เสียงคนคุยกันในระยะ 1 เมตร หรือเปิดเพลงไม่ดังมาก</a:t>
            </a:r>
          </a:p>
          <a:p>
            <a:pPr>
              <a:buNone/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</a:rPr>
              <a:t>30 - 100%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  - เสียงเพลงดังมาก หรือมีคนมาตะโกนใส่เซ็นเซอร์</a:t>
            </a:r>
          </a:p>
          <a:p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</a:rPr>
              <a:t>การดูค่าของ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Sound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4357694"/>
            <a:ext cx="8229600" cy="2286016"/>
          </a:xfrm>
        </p:spPr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เข้าไปที่เมนู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View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แล้วเลือก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Sound dB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ลองส่งเสียงใส่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Sound Sensor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อ่านค่าบนหน้าจอ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NXT</a:t>
            </a:r>
          </a:p>
          <a:p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35842" name="Picture 2" descr="http://krunisit.rwb.ac.th/images/frame-res/sound/sound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8109365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th-TH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ความถี่ของคลื่นเสียง</a:t>
            </a:r>
            <a:endParaRPr lang="th-TH" b="1" dirty="0">
              <a:ln/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ความถี่ที่มนุษย์ได้ยินอยู่ในช่วง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20 – 20,000 Hz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ความถี่ต่ำกว่า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20 Hz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เรียกว่า </a:t>
            </a:r>
            <a:r>
              <a:rPr lang="en-US" sz="3600" b="1" i="1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Infrasonic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หรือ </a:t>
            </a:r>
            <a:r>
              <a:rPr lang="th-TH" sz="3600" b="1" i="1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คลื่นใต้เสียง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ความถี่สูงกว่า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20 kHz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เรียกว่า </a:t>
            </a:r>
            <a:r>
              <a:rPr lang="en-US" sz="3600" b="1" i="1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Ultrasonic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หรือ </a:t>
            </a:r>
            <a:r>
              <a:rPr lang="th-TH" sz="3600" b="1" i="1" u="sng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คลื่นเหนือเสียง</a:t>
            </a:r>
          </a:p>
          <a:p>
            <a:endParaRPr lang="th-TH" sz="3600" b="1" i="1" u="sng" dirty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Light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pic>
        <p:nvPicPr>
          <p:cNvPr id="34817" name="Picture 1" descr="http://krunisit.rwb.ac.th/images/frame-res/light/ligh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714488"/>
            <a:ext cx="4286280" cy="2908547"/>
          </a:xfrm>
          <a:prstGeom prst="rect">
            <a:avLst/>
          </a:prstGeom>
          <a:noFill/>
        </p:spPr>
      </p:pic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785786" y="5000636"/>
            <a:ext cx="72766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54013" marR="0" lvl="0" indent="-3540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th-TH" sz="360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ordia New" pitchFamily="34" charset="-34"/>
                <a:cs typeface="Cordia New" pitchFamily="34" charset="-34"/>
              </a:rPr>
              <a:t>Light</a:t>
            </a:r>
            <a:r>
              <a:rPr kumimoji="0" lang="th-TH" sz="360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ordia New" pitchFamily="34" charset="-34"/>
                <a:cs typeface="Cordia New" pitchFamily="34" charset="-34"/>
              </a:rPr>
              <a:t> Sensor ทำหน้าที่ตรวจจับความมืดและแสงสว่าง</a:t>
            </a:r>
          </a:p>
          <a:p>
            <a:pPr marL="354013" marR="0" lvl="0" indent="-3540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การวัดสีของสิ่งของ หรือใช้ในการเดินตามเส้น</a:t>
            </a:r>
            <a:endParaRPr kumimoji="0" lang="th-TH" sz="360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Light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0" y="1928802"/>
            <a:ext cx="4114800" cy="4197361"/>
          </a:xfrm>
        </p:spPr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สีที่ตาคนเรามองเห็น</a:t>
            </a:r>
          </a:p>
          <a:p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สีที่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Light Sensor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เห็น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857224" y="2000240"/>
            <a:ext cx="1000132" cy="8572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071670" y="2000240"/>
            <a:ext cx="1000132" cy="857256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286116" y="2000240"/>
            <a:ext cx="1000132" cy="8572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38913" name="Picture 1" descr="C:\Documents and Settings\Administrator\My Documents\My Pictures\colo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857632"/>
            <a:ext cx="3462528" cy="896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</a:rPr>
              <a:t>การดูค่าของ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Light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Light Sensor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อ่านค่าได้สองแบบ คือ</a:t>
            </a:r>
          </a:p>
          <a:p>
            <a:pPr marL="1254125" indent="-531813">
              <a:buFont typeface="+mj-lt"/>
              <a:buAutoNum type="arabicPeriod"/>
            </a:pP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Reflected Light</a:t>
            </a:r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1254125" indent="-531813">
              <a:buFont typeface="+mj-lt"/>
              <a:buAutoNum type="arabicPeriod"/>
            </a:pP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Ambient Light </a:t>
            </a:r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</a:rPr>
              <a:t>การดูค่าของแบบ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Reflected Light 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0237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Reflected Light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จะทำให้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Light Sensor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ส่องแสงสีแดงออกมา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วัดแสงที่สะท้อนกลับมา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สามารถใช้ในการตรวจจับสีได้</a:t>
            </a:r>
          </a:p>
          <a:p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32770" name="Picture 2" descr="http://krunisit.rwb.ac.th/images/frame-res/light/ligh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714752"/>
            <a:ext cx="8148541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</a:rPr>
              <a:t>การดูค่าของแบบ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Ambient Light 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Ambient Light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จะไม่มีแสงออกมาจาก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Light Sensor</a:t>
            </a:r>
            <a:endParaRPr lang="th-TH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โดย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Light Sensor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จะวัดแสงโดยรอบของมันเท่านั้น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สามารถนำมาใช้ตรวจสอบความสว่างและความมืดของห้องได้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37890" name="Picture 2" descr="http://krunisit.rwb.ac.th/images/frame-res/light/light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051" y="3857628"/>
            <a:ext cx="8465791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Ultrasonic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00436"/>
          </a:xfrm>
        </p:spPr>
        <p:txBody>
          <a:bodyPr>
            <a:normAutofit/>
          </a:bodyPr>
          <a:lstStyle/>
          <a:p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สามารถวัดระยะทางได้ทั้งในหน่วยนิ้ว และหน่วยเซนติเมตร</a:t>
            </a:r>
          </a:p>
          <a:p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วัดระยะห่างจากวัตถุได้ตั้งแต่ 0 - 2.5 เมตร </a:t>
            </a:r>
          </a:p>
          <a:p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มีความคลาดเคลื่อนเพียง ± 3 เซนติเมตรเท่านั้น</a:t>
            </a:r>
          </a:p>
          <a:p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สามารถใช้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Ultrasonic Sensor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ในการหลบหลีกสิ่งกีดขวาง</a:t>
            </a:r>
            <a:endParaRPr lang="en-US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39938" name="Picture 2" descr="http://krunisit.rwb.ac.th/images/frame-res/ultra/ultr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143380"/>
            <a:ext cx="7572429" cy="22423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upload.wikimedia.org/wikipedia/commons/6/64/Wavelengt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428736"/>
            <a:ext cx="6357982" cy="3286148"/>
          </a:xfrm>
          <a:prstGeom prst="rect">
            <a:avLst/>
          </a:prstGeom>
          <a:noFill/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th-TH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ความยาวคลื่น</a:t>
            </a:r>
            <a:endParaRPr lang="th-TH" b="1" dirty="0">
              <a:ln/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4643446"/>
            <a:ext cx="80010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>
              <a:buFont typeface="Arial" pitchFamily="34" charset="0"/>
              <a:buChar char="•"/>
            </a:pP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แกนนอน คือ ระยะทาง</a:t>
            </a:r>
          </a:p>
          <a:p>
            <a:pPr marL="354013" indent="-354013">
              <a:buFont typeface="Arial" pitchFamily="34" charset="0"/>
              <a:buChar char="•"/>
            </a:pP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แกนตั้ง คือ แรงดันอากาศที่เปลี่ยน</a:t>
            </a:r>
          </a:p>
          <a:p>
            <a:pPr marL="354013" indent="-354013">
              <a:buFont typeface="Arial" pitchFamily="34" charset="0"/>
              <a:buChar char="•"/>
            </a:pPr>
            <a:r>
              <a:rPr lang="th-TH" sz="3600" b="1" i="1" u="sng" dirty="0" smtClean="0">
                <a:solidFill>
                  <a:schemeClr val="accent2">
                    <a:lumMod val="75000"/>
                  </a:schemeClr>
                </a:solidFill>
              </a:rPr>
              <a:t>ความยาวคลื่น คือ 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ระยะทางระหว่างส่วนที่ซ้ำกันของคลื่น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Cordia New" pitchFamily="34" charset="-34"/>
              </a:rPr>
              <a:t>ความถี่และความยาวคลื่น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ความยาวคลื่น(</a:t>
            </a:r>
            <a:r>
              <a:rPr lang="th-TH" sz="3600" i="1" dirty="0" smtClean="0">
                <a:solidFill>
                  <a:schemeClr val="accent3">
                    <a:lumMod val="50000"/>
                  </a:schemeClr>
                </a:solidFill>
              </a:rPr>
              <a:t>λ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) สัมพันธ์แบบผกผันกับความถี่ของคลื่นนั้น </a:t>
            </a:r>
          </a:p>
          <a:p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771972"/>
            <a:ext cx="1000132" cy="1014218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4143380"/>
            <a:ext cx="494077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เมื่อ</a:t>
            </a:r>
          </a:p>
          <a:p>
            <a:pPr marL="533400"/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λ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=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 ความยาวคลื่น </a:t>
            </a:r>
          </a:p>
          <a:p>
            <a:pPr marL="533400"/>
            <a:r>
              <a:rPr lang="th-TH" i="1" dirty="0" smtClean="0">
                <a:solidFill>
                  <a:schemeClr val="accent3">
                    <a:lumMod val="50000"/>
                  </a:schemeClr>
                </a:solidFill>
              </a:rPr>
              <a:t>c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=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ความเร็วเสียงในอากาศขึ้นกับอุณหภูมิ</a:t>
            </a:r>
            <a:endParaRPr lang="th-TH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533400"/>
            <a:r>
              <a:rPr lang="th-TH" i="1" dirty="0" smtClean="0">
                <a:solidFill>
                  <a:schemeClr val="accent3">
                    <a:lumMod val="50000"/>
                  </a:schemeClr>
                </a:solidFill>
              </a:rPr>
              <a:t>f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=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ความถี่ของ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คลื่น</a:t>
            </a:r>
            <a:endParaRPr lang="th-TH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cs typeface="Cordia New" pitchFamily="34" charset="-34"/>
              </a:rPr>
              <a:t>Ultrasonic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cs typeface="Cordia New" pitchFamily="34" charset="-34"/>
            </a:endParaRPr>
          </a:p>
        </p:txBody>
      </p:sp>
      <p:sp>
        <p:nvSpPr>
          <p:cNvPr id="4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คลื่นที่มีความถี่สูงขึ้น ความยาวคลื่นจะ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คลื่นเสียงไม่มีการเลี้ยวเบน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เป็นคลื่นที่มีทิศทางแน่นอน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สามารถเล็งเป้าหมายที่ต้องการได้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แม่นยำ</a:t>
            </a:r>
          </a:p>
          <a:p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</a:rPr>
              <a:t>นิยมใช้ 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40 </a:t>
            </a:r>
            <a:r>
              <a:rPr lang="en-US" sz="3600" dirty="0" err="1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kHZ</a:t>
            </a:r>
            <a:r>
              <a:rPr lang="th-TH" sz="3600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endParaRPr lang="en-US" sz="3600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>
              <a:buNone/>
            </a:pPr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43570" y="1571612"/>
            <a:ext cx="9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i="1" u="sng" dirty="0" smtClean="0">
                <a:solidFill>
                  <a:schemeClr val="accent2">
                    <a:lumMod val="75000"/>
                  </a:schemeClr>
                </a:solidFill>
              </a:rPr>
              <a:t>ลดลง</a:t>
            </a:r>
            <a:endParaRPr lang="th-TH" sz="3600" b="1" i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Cordia New" pitchFamily="34" charset="-34"/>
              </a:rPr>
              <a:t>Ultrasonic Sensor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ตรวจจับวัตถุโดยการใช้คลื่นเสียง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มีระยะการตรวจจับสูง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ตรวจจับวัตถุโดยไม่สนใจสีหรือพื้นผิวของวัตถุ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ตรวจจับได้ทั้งของแข็ง ของเหลว เปียกหรือแห้ง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ตรวจจับวัตถุที่มีไอฝุ่นได้</a:t>
            </a:r>
          </a:p>
          <a:p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http://www.plceasy.com/sensor_to_day/image/ultr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00174"/>
            <a:ext cx="4929222" cy="3857652"/>
          </a:xfrm>
          <a:prstGeom prst="rect">
            <a:avLst/>
          </a:prstGeom>
          <a:noFill/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cs typeface="Cordia New" pitchFamily="34" charset="-34"/>
              </a:rPr>
              <a:t>หลักการทำงานของ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cs typeface="Cordia New" pitchFamily="34" charset="-34"/>
              </a:rPr>
              <a:t>Ultrasonic Sensor</a:t>
            </a:r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5357826"/>
            <a:ext cx="55085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54013" indent="-354013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Transmitter </a:t>
            </a:r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เป็นแหล่งให้กำเนิดเสียง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 Ultrasonic</a:t>
            </a:r>
          </a:p>
          <a:p>
            <a:pPr marL="354013" indent="-354013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Receiver </a:t>
            </a:r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เป็นตัวรับคลื่นเสียงที่สะท้อนกลับมา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Cordia New" pitchFamily="34" charset="-34"/>
              </a:rPr>
              <a:t>การตรวจจับ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มีการตรวจจับมีสองแบบ คือ</a:t>
            </a:r>
          </a:p>
          <a:p>
            <a:pPr marL="1254125" indent="-531813">
              <a:buFont typeface="+mj-lt"/>
              <a:buAutoNum type="arabicPeriod"/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การตรวจจับ การมีหรือไม่มีของวัตถุ</a:t>
            </a:r>
          </a:p>
          <a:p>
            <a:pPr marL="1254125" indent="-531813">
              <a:buFont typeface="+mj-lt"/>
              <a:buAutoNum type="arabicPeriod"/>
            </a:pP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การวัดระยะทางของวัตถุ</a:t>
            </a:r>
          </a:p>
          <a:p>
            <a:pPr>
              <a:buNone/>
            </a:pPr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42913" indent="-266700" algn="r"/>
            <a:r>
              <a:rPr lang="th-TH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การตรวจจับ การมีหรือไม่มีของวัตถุ</a:t>
            </a:r>
            <a:endParaRPr lang="th-TH" b="1" dirty="0" smtClean="0">
              <a:solidFill>
                <a:schemeClr val="accent3">
                  <a:lumMod val="50000"/>
                </a:schemeClr>
              </a:solidFill>
              <a:latin typeface="+mj-lt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วัตถุต้องอยู่ในย่านการทำงาน</a:t>
            </a:r>
          </a:p>
          <a:p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Receiver </a:t>
            </a: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ได้รับเสียงสะท้อนกลับมาปริมาณพลังงานมากกว่าค่าการตัดสินใจ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(Threshold)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เซนเซอร์จะส่งสัญญาณ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output </a:t>
            </a:r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ออกมา</a:t>
            </a:r>
          </a:p>
          <a:p>
            <a:r>
              <a:rPr lang="th-TH" sz="3600" b="1" dirty="0" smtClean="0">
                <a:solidFill>
                  <a:schemeClr val="accent3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แสดงถึงการตรวจจับวัตถุได้</a:t>
            </a:r>
          </a:p>
          <a:p>
            <a:endParaRPr lang="th-TH" sz="3600" b="1" dirty="0" smtClean="0">
              <a:solidFill>
                <a:schemeClr val="accent3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628</Words>
  <Application>Microsoft Office PowerPoint</Application>
  <PresentationFormat>นำเสนอทางหน้าจอ (4:3)</PresentationFormat>
  <Paragraphs>106</Paragraphs>
  <Slides>25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26" baseType="lpstr">
      <vt:lpstr>ชุดรูปแบบของ Office</vt:lpstr>
      <vt:lpstr>Ultrasonic sensor</vt:lpstr>
      <vt:lpstr>ความถี่ของคลื่นเสียง</vt:lpstr>
      <vt:lpstr>ความยาวคลื่น</vt:lpstr>
      <vt:lpstr>ความถี่และความยาวคลื่น</vt:lpstr>
      <vt:lpstr>Ultrasonic</vt:lpstr>
      <vt:lpstr>Ultrasonic Sensor</vt:lpstr>
      <vt:lpstr>หลักการทำงานของ Ultrasonic Sensor</vt:lpstr>
      <vt:lpstr>การตรวจจับ</vt:lpstr>
      <vt:lpstr>การตรวจจับ การมีหรือไม่มีของวัตถุ</vt:lpstr>
      <vt:lpstr>การวัดระยะทางของวัตถุ</vt:lpstr>
      <vt:lpstr>การวัดระยะทางของวัตถุ</vt:lpstr>
      <vt:lpstr>การวัดระยะทางของวัตถุ</vt:lpstr>
      <vt:lpstr>ข้อจำกัด</vt:lpstr>
      <vt:lpstr>หุ่นยนต์ Lego Mindstorms NXT</vt:lpstr>
      <vt:lpstr>Touch Sensor</vt:lpstr>
      <vt:lpstr>การดูค่าของ Touch Sensor</vt:lpstr>
      <vt:lpstr>Sound Sensor</vt:lpstr>
      <vt:lpstr>ระดับเสียง</vt:lpstr>
      <vt:lpstr>การดูค่าของ Sound Sensor</vt:lpstr>
      <vt:lpstr>Light Sensor</vt:lpstr>
      <vt:lpstr>Light Sensor</vt:lpstr>
      <vt:lpstr>การดูค่าของ Light Sensor</vt:lpstr>
      <vt:lpstr>การดูค่าของแบบ Reflected Light </vt:lpstr>
      <vt:lpstr>การดูค่าของแบบ Ambient Light </vt:lpstr>
      <vt:lpstr>Ultrasonic Sensor</vt:lpstr>
    </vt:vector>
  </TitlesOfParts>
  <Company>sKz Community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Proximity Sensor</dc:title>
  <dc:creator>sKzXP</dc:creator>
  <cp:lastModifiedBy>sKzXP</cp:lastModifiedBy>
  <cp:revision>10</cp:revision>
  <dcterms:created xsi:type="dcterms:W3CDTF">2012-01-17T22:15:27Z</dcterms:created>
  <dcterms:modified xsi:type="dcterms:W3CDTF">2012-01-24T20:02:57Z</dcterms:modified>
</cp:coreProperties>
</file>